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37"/>
  </p:normalViewPr>
  <p:slideViewPr>
    <p:cSldViewPr snapToGrid="0" snapToObjects="1">
      <p:cViewPr varScale="1">
        <p:scale>
          <a:sx n="90" d="100"/>
          <a:sy n="90" d="100"/>
        </p:scale>
        <p:origin x="2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1/3/21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93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765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674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3358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6861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471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24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602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2504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589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1/3/21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646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1/3/21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8739425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0F879EE-09CC-4CE1-8A2F-974DE824154F}"/>
              </a:ext>
            </a:extLst>
          </p:cNvPr>
          <p:cNvPicPr>
            <a:picLocks noChangeAspect="1"/>
          </p:cNvPicPr>
          <p:nvPr/>
        </p:nvPicPr>
        <p:blipFill rotWithShape="1">
          <a:blip r:embed="rId2">
            <a:alphaModFix amt="70000"/>
          </a:blip>
          <a:srcRect t="8340" r="-1" b="1293"/>
          <a:stretch/>
        </p:blipFill>
        <p:spPr>
          <a:xfrm>
            <a:off x="20" y="10"/>
            <a:ext cx="12188932" cy="6856614"/>
          </a:xfrm>
          <a:prstGeom prst="rect">
            <a:avLst/>
          </a:prstGeom>
        </p:spPr>
      </p:pic>
      <p:sp>
        <p:nvSpPr>
          <p:cNvPr id="2" name="Title 1">
            <a:extLst>
              <a:ext uri="{FF2B5EF4-FFF2-40B4-BE49-F238E27FC236}">
                <a16:creationId xmlns:a16="http://schemas.microsoft.com/office/drawing/2014/main" id="{99D134C0-1000-4743-8636-C10731235D4B}"/>
              </a:ext>
            </a:extLst>
          </p:cNvPr>
          <p:cNvSpPr>
            <a:spLocks noGrp="1"/>
          </p:cNvSpPr>
          <p:nvPr>
            <p:ph type="ctrTitle"/>
          </p:nvPr>
        </p:nvSpPr>
        <p:spPr>
          <a:xfrm>
            <a:off x="996275" y="744909"/>
            <a:ext cx="10190071" cy="3145855"/>
          </a:xfrm>
        </p:spPr>
        <p:txBody>
          <a:bodyPr anchor="b">
            <a:normAutofit/>
          </a:bodyPr>
          <a:lstStyle/>
          <a:p>
            <a:pPr>
              <a:lnSpc>
                <a:spcPct val="90000"/>
              </a:lnSpc>
            </a:pPr>
            <a:r>
              <a:rPr lang="en-US" sz="5400" b="1">
                <a:solidFill>
                  <a:srgbClr val="FFFFFF"/>
                </a:solidFill>
              </a:rPr>
              <a:t>The Battle of Neighborhoods Finding a Better Place in Scarborough, Toronto</a:t>
            </a:r>
            <a:br>
              <a:rPr lang="en-US" sz="5400" b="1">
                <a:solidFill>
                  <a:srgbClr val="FFFFFF"/>
                </a:solidFill>
              </a:rPr>
            </a:br>
            <a:endParaRPr lang="en-US" sz="5400">
              <a:solidFill>
                <a:srgbClr val="FFFFFF"/>
              </a:solidFill>
            </a:endParaRPr>
          </a:p>
        </p:txBody>
      </p:sp>
      <p:grpSp>
        <p:nvGrpSpPr>
          <p:cNvPr id="1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3" name="Group 2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192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E817-19C8-DE46-8688-8FB8BCD4F0F0}"/>
              </a:ext>
            </a:extLst>
          </p:cNvPr>
          <p:cNvSpPr>
            <a:spLocks noGrp="1"/>
          </p:cNvSpPr>
          <p:nvPr>
            <p:ph type="title"/>
          </p:nvPr>
        </p:nvSpPr>
        <p:spPr/>
        <p:txBody>
          <a:bodyPr>
            <a:normAutofit fontScale="90000"/>
          </a:bodyPr>
          <a:lstStyle/>
          <a:p>
            <a:r>
              <a:rPr lang="en-US"/>
              <a:t>Using K-Means Clustering Approach Data</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48FDF24C-4B50-004D-A0D3-08335133635C}"/>
              </a:ext>
            </a:extLst>
          </p:cNvPr>
          <p:cNvPicPr>
            <a:picLocks noGrp="1" noChangeAspect="1"/>
          </p:cNvPicPr>
          <p:nvPr>
            <p:ph idx="1"/>
          </p:nvPr>
        </p:nvPicPr>
        <p:blipFill>
          <a:blip r:embed="rId2"/>
          <a:stretch>
            <a:fillRect/>
          </a:stretch>
        </p:blipFill>
        <p:spPr>
          <a:xfrm>
            <a:off x="1406410" y="1825625"/>
            <a:ext cx="9379179" cy="4351338"/>
          </a:xfrm>
        </p:spPr>
      </p:pic>
    </p:spTree>
    <p:extLst>
      <p:ext uri="{BB962C8B-B14F-4D97-AF65-F5344CB8AC3E}">
        <p14:creationId xmlns:p14="http://schemas.microsoft.com/office/powerpoint/2010/main" val="387824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Map&#10;&#10;Description automatically generated">
            <a:extLst>
              <a:ext uri="{FF2B5EF4-FFF2-40B4-BE49-F238E27FC236}">
                <a16:creationId xmlns:a16="http://schemas.microsoft.com/office/drawing/2014/main" id="{0BC87E9A-CC2D-9D49-A27D-AA034F881BEF}"/>
              </a:ext>
            </a:extLst>
          </p:cNvPr>
          <p:cNvPicPr>
            <a:picLocks noGrp="1" noChangeAspect="1"/>
          </p:cNvPicPr>
          <p:nvPr>
            <p:ph idx="1"/>
          </p:nvPr>
        </p:nvPicPr>
        <p:blipFill rotWithShape="1">
          <a:blip r:embed="rId2">
            <a:alphaModFix/>
          </a:blip>
          <a:srcRect r="-1" b="875"/>
          <a:stretch/>
        </p:blipFill>
        <p:spPr>
          <a:xfrm>
            <a:off x="20" y="10"/>
            <a:ext cx="12188932" cy="6856614"/>
          </a:xfrm>
          <a:prstGeom prst="rect">
            <a:avLst/>
          </a:prstGeom>
        </p:spPr>
      </p:pic>
      <p:sp>
        <p:nvSpPr>
          <p:cNvPr id="40" name="Rectangle 39">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CFF22-5966-2647-B2D1-C07231F358C5}"/>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sz="5400" kern="1200">
                <a:solidFill>
                  <a:srgbClr val="FFFFFF"/>
                </a:solidFill>
                <a:latin typeface="+mj-lt"/>
                <a:ea typeface="+mj-ea"/>
                <a:cs typeface="+mj-cs"/>
              </a:rPr>
              <a:t>Results (Map of Clusters in Scarborough)</a:t>
            </a:r>
          </a:p>
        </p:txBody>
      </p:sp>
      <p:grpSp>
        <p:nvGrpSpPr>
          <p:cNvPr id="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404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 name="Freeform: Shape 40">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0D7E5B2-AD1A-2D49-A3EF-AF50F0908908}"/>
              </a:ext>
            </a:extLst>
          </p:cNvPr>
          <p:cNvSpPr>
            <a:spLocks noGrp="1"/>
          </p:cNvSpPr>
          <p:nvPr>
            <p:ph type="title"/>
          </p:nvPr>
        </p:nvSpPr>
        <p:spPr>
          <a:xfrm>
            <a:off x="1005653" y="744909"/>
            <a:ext cx="4798447" cy="3155419"/>
          </a:xfrm>
        </p:spPr>
        <p:txBody>
          <a:bodyPr vert="horz" lIns="91440" tIns="45720" rIns="91440" bIns="45720" rtlCol="0" anchor="b">
            <a:normAutofit/>
          </a:bodyPr>
          <a:lstStyle/>
          <a:p>
            <a:pPr>
              <a:lnSpc>
                <a:spcPct val="90000"/>
              </a:lnSpc>
            </a:pPr>
            <a:r>
              <a:rPr lang="en-US" sz="5400" kern="1200">
                <a:solidFill>
                  <a:schemeClr val="tx2"/>
                </a:solidFill>
                <a:latin typeface="+mj-lt"/>
                <a:ea typeface="+mj-ea"/>
                <a:cs typeface="+mj-cs"/>
              </a:rPr>
              <a:t>Average Housing Price by Clusters in Scarborough</a:t>
            </a:r>
          </a:p>
        </p:txBody>
      </p:sp>
      <p:pic>
        <p:nvPicPr>
          <p:cNvPr id="5" name="Content Placeholder 4" descr="Chart&#10;&#10;Description automatically generated">
            <a:extLst>
              <a:ext uri="{FF2B5EF4-FFF2-40B4-BE49-F238E27FC236}">
                <a16:creationId xmlns:a16="http://schemas.microsoft.com/office/drawing/2014/main" id="{92A293E3-E821-9643-88EE-DBDD952BDF33}"/>
              </a:ext>
            </a:extLst>
          </p:cNvPr>
          <p:cNvPicPr>
            <a:picLocks noGrp="1" noChangeAspect="1"/>
          </p:cNvPicPr>
          <p:nvPr>
            <p:ph idx="1"/>
          </p:nvPr>
        </p:nvPicPr>
        <p:blipFill rotWithShape="1">
          <a:blip r:embed="rId2"/>
          <a:srcRect r="1" b="8677"/>
          <a:stretch/>
        </p:blipFill>
        <p:spPr>
          <a:xfrm>
            <a:off x="5996628" y="10"/>
            <a:ext cx="6195372" cy="6857990"/>
          </a:xfrm>
          <a:prstGeom prst="rect">
            <a:avLst/>
          </a:prstGeom>
        </p:spPr>
      </p:pic>
      <p:grpSp>
        <p:nvGrpSpPr>
          <p:cNvPr id="50"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51" name="Straight Connector 50">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4"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5"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 name="Freeform: Shape 60">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 name="Freeform: Shape 61">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 name="Freeform: Shape 62">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32539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6A1310D-F38D-1F41-B95C-757EBF2746A1}"/>
              </a:ext>
            </a:extLst>
          </p:cNvPr>
          <p:cNvSpPr>
            <a:spLocks noGrp="1"/>
          </p:cNvSpPr>
          <p:nvPr>
            <p:ph type="title"/>
          </p:nvPr>
        </p:nvSpPr>
        <p:spPr>
          <a:xfrm>
            <a:off x="1005653" y="744909"/>
            <a:ext cx="4798447" cy="3155419"/>
          </a:xfrm>
        </p:spPr>
        <p:txBody>
          <a:bodyPr vert="horz" lIns="91440" tIns="45720" rIns="91440" bIns="45720" rtlCol="0" anchor="b">
            <a:normAutofit/>
          </a:bodyPr>
          <a:lstStyle/>
          <a:p>
            <a:r>
              <a:rPr lang="en-US" sz="5000" b="1" kern="1200">
                <a:solidFill>
                  <a:schemeClr val="tx2"/>
                </a:solidFill>
                <a:latin typeface="+mj-lt"/>
                <a:ea typeface="+mj-ea"/>
                <a:cs typeface="+mj-cs"/>
              </a:rPr>
              <a:t>School Ratings by Clusters in Scarborough</a:t>
            </a:r>
            <a:br>
              <a:rPr lang="en-US" sz="5000" b="1" kern="1200">
                <a:solidFill>
                  <a:schemeClr val="tx2"/>
                </a:solidFill>
                <a:latin typeface="+mj-lt"/>
                <a:ea typeface="+mj-ea"/>
                <a:cs typeface="+mj-cs"/>
              </a:rPr>
            </a:br>
            <a:endParaRPr lang="en-US" sz="5000" kern="1200">
              <a:solidFill>
                <a:schemeClr val="tx2"/>
              </a:solidFill>
              <a:latin typeface="+mj-lt"/>
              <a:ea typeface="+mj-ea"/>
              <a:cs typeface="+mj-cs"/>
            </a:endParaRPr>
          </a:p>
        </p:txBody>
      </p:sp>
      <p:pic>
        <p:nvPicPr>
          <p:cNvPr id="5" name="Content Placeholder 4" descr="A picture containing chart&#10;&#10;Description automatically generated">
            <a:extLst>
              <a:ext uri="{FF2B5EF4-FFF2-40B4-BE49-F238E27FC236}">
                <a16:creationId xmlns:a16="http://schemas.microsoft.com/office/drawing/2014/main" id="{50F6C268-ACDE-DA4B-BACD-9C62F5B1C30C}"/>
              </a:ext>
            </a:extLst>
          </p:cNvPr>
          <p:cNvPicPr>
            <a:picLocks noGrp="1" noChangeAspect="1"/>
          </p:cNvPicPr>
          <p:nvPr>
            <p:ph idx="1"/>
          </p:nvPr>
        </p:nvPicPr>
        <p:blipFill rotWithShape="1">
          <a:blip r:embed="rId2"/>
          <a:srcRect r="-1" b="18361"/>
          <a:stretch/>
        </p:blipFill>
        <p:spPr>
          <a:xfrm>
            <a:off x="5996628" y="10"/>
            <a:ext cx="6195372" cy="6857990"/>
          </a:xfrm>
          <a:prstGeom prst="rect">
            <a:avLst/>
          </a:prstGeom>
        </p:spPr>
      </p:pic>
      <p:grpSp>
        <p:nvGrpSpPr>
          <p:cNvPr id="50"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51" name="Straight Connector 50">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4"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5"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334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42B3E62-0141-0148-8DC2-3159B03D1AF3}"/>
              </a:ext>
            </a:extLst>
          </p:cNvPr>
          <p:cNvSpPr>
            <a:spLocks noGrp="1"/>
          </p:cNvSpPr>
          <p:nvPr>
            <p:ph type="title"/>
          </p:nvPr>
        </p:nvSpPr>
        <p:spPr>
          <a:xfrm>
            <a:off x="1198181" y="559813"/>
            <a:ext cx="8403019" cy="1664573"/>
          </a:xfrm>
        </p:spPr>
        <p:txBody>
          <a:bodyPr>
            <a:normAutofit/>
          </a:bodyPr>
          <a:lstStyle/>
          <a:p>
            <a:r>
              <a:rPr lang="en-US" dirty="0"/>
              <a:t>Conclusion</a:t>
            </a:r>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100D2B2-DE9C-5846-9C52-D0866792B5ED}"/>
              </a:ext>
            </a:extLst>
          </p:cNvPr>
          <p:cNvSpPr>
            <a:spLocks noGrp="1"/>
          </p:cNvSpPr>
          <p:nvPr>
            <p:ph idx="1"/>
          </p:nvPr>
        </p:nvSpPr>
        <p:spPr>
          <a:xfrm>
            <a:off x="1185755" y="2384474"/>
            <a:ext cx="8402478" cy="3728613"/>
          </a:xfrm>
        </p:spPr>
        <p:txBody>
          <a:bodyPr>
            <a:normAutofit/>
          </a:bodyPr>
          <a:lstStyle/>
          <a:p>
            <a:r>
              <a:rPr lang="en-US" sz="1800" dirty="0"/>
              <a:t>In this project, using k-means cluster algorithm I separated the neighborhood into 10(Ten) different clusters and for 180 different </a:t>
            </a:r>
            <a:r>
              <a:rPr lang="en-US" sz="1800" dirty="0" err="1"/>
              <a:t>lattitude</a:t>
            </a:r>
            <a:r>
              <a:rPr lang="en-US" sz="1800" dirty="0"/>
              <a:t> and </a:t>
            </a:r>
            <a:r>
              <a:rPr lang="en-US" sz="1800" dirty="0" err="1"/>
              <a:t>logitude</a:t>
            </a:r>
            <a:r>
              <a:rPr lang="en-US" sz="1800" dirty="0"/>
              <a:t> from dataset, which have very-similar neighborhoods around them. Using the charts above results presented to a particular neighborhood based on average house prices and school rating have been made.</a:t>
            </a:r>
          </a:p>
        </p:txBody>
      </p:sp>
    </p:spTree>
    <p:extLst>
      <p:ext uri="{BB962C8B-B14F-4D97-AF65-F5344CB8AC3E}">
        <p14:creationId xmlns:p14="http://schemas.microsoft.com/office/powerpoint/2010/main" val="76785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9"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1"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D355FEE5-A5C2-8540-B0AE-9E48541925C7}"/>
              </a:ext>
            </a:extLst>
          </p:cNvPr>
          <p:cNvSpPr>
            <a:spLocks noGrp="1"/>
          </p:cNvSpPr>
          <p:nvPr>
            <p:ph type="title"/>
          </p:nvPr>
        </p:nvSpPr>
        <p:spPr>
          <a:xfrm>
            <a:off x="1198181" y="559813"/>
            <a:ext cx="8403019" cy="1664573"/>
          </a:xfrm>
        </p:spPr>
        <p:txBody>
          <a:bodyPr>
            <a:normAutofit/>
          </a:bodyPr>
          <a:lstStyle/>
          <a:p>
            <a:r>
              <a:rPr lang="en-US" dirty="0"/>
              <a:t>Purpose</a:t>
            </a:r>
          </a:p>
        </p:txBody>
      </p:sp>
      <p:grpSp>
        <p:nvGrpSpPr>
          <p:cNvPr id="35"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6"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87AB573-6CC1-554D-86B4-A8F15814AEE7}"/>
              </a:ext>
            </a:extLst>
          </p:cNvPr>
          <p:cNvSpPr>
            <a:spLocks noGrp="1"/>
          </p:cNvSpPr>
          <p:nvPr>
            <p:ph idx="1"/>
          </p:nvPr>
        </p:nvSpPr>
        <p:spPr>
          <a:xfrm>
            <a:off x="1185755" y="2384474"/>
            <a:ext cx="8402478" cy="3728613"/>
          </a:xfrm>
        </p:spPr>
        <p:txBody>
          <a:bodyPr>
            <a:normAutofit/>
          </a:bodyPr>
          <a:lstStyle/>
          <a:p>
            <a:r>
              <a:rPr lang="en-US" sz="1800"/>
              <a:t>The purpose of this Project is to help people in exploring better facilities around their neighborhood. </a:t>
            </a:r>
          </a:p>
          <a:p>
            <a:r>
              <a:rPr lang="en-US" sz="1800"/>
              <a:t>It will help people making smart and efficient decision on selecting great neighborhood out of numbers of other neighborhoods in Scarborough, Toranto.</a:t>
            </a:r>
          </a:p>
        </p:txBody>
      </p:sp>
    </p:spTree>
    <p:extLst>
      <p:ext uri="{BB962C8B-B14F-4D97-AF65-F5344CB8AC3E}">
        <p14:creationId xmlns:p14="http://schemas.microsoft.com/office/powerpoint/2010/main" val="279552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EFA51B44-9AD9-BB4C-B981-A6F01F9356DF}"/>
              </a:ext>
            </a:extLst>
          </p:cNvPr>
          <p:cNvSpPr>
            <a:spLocks noGrp="1"/>
          </p:cNvSpPr>
          <p:nvPr>
            <p:ph type="title"/>
          </p:nvPr>
        </p:nvSpPr>
        <p:spPr>
          <a:xfrm>
            <a:off x="1198181" y="559813"/>
            <a:ext cx="8403019" cy="1664573"/>
          </a:xfrm>
        </p:spPr>
        <p:txBody>
          <a:bodyPr>
            <a:normAutofit/>
          </a:bodyPr>
          <a:lstStyle/>
          <a:p>
            <a:r>
              <a:rPr lang="en-US" dirty="0"/>
              <a:t>Problem Description</a:t>
            </a:r>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A92E0261-9816-DE4C-B3F2-6215B46BDCF2}"/>
              </a:ext>
            </a:extLst>
          </p:cNvPr>
          <p:cNvSpPr>
            <a:spLocks noGrp="1"/>
          </p:cNvSpPr>
          <p:nvPr>
            <p:ph idx="1"/>
          </p:nvPr>
        </p:nvSpPr>
        <p:spPr>
          <a:xfrm>
            <a:off x="1185755" y="2384474"/>
            <a:ext cx="8402478" cy="3728613"/>
          </a:xfrm>
        </p:spPr>
        <p:txBody>
          <a:bodyPr>
            <a:normAutofit/>
          </a:bodyPr>
          <a:lstStyle/>
          <a:p>
            <a:r>
              <a:rPr lang="en-US" sz="1800" dirty="0"/>
              <a:t>The major purpose of this project, is to suggest a better neighborhood in a new city for the person who are </a:t>
            </a:r>
            <a:r>
              <a:rPr lang="en-US" sz="1800" dirty="0" err="1"/>
              <a:t>shiffting</a:t>
            </a:r>
            <a:r>
              <a:rPr lang="en-US" sz="1800" dirty="0"/>
              <a:t> there. Social presence in society in terms of like minded people. Connectivity to the airport, bus stand, city center, markets and other daily needs things nearby.</a:t>
            </a:r>
          </a:p>
          <a:p>
            <a:pPr marL="514350" indent="-514350">
              <a:buFont typeface="+mj-lt"/>
              <a:buAutoNum type="arabicPeriod"/>
            </a:pPr>
            <a:r>
              <a:rPr lang="en-US" sz="1800" dirty="0"/>
              <a:t>Sorted list of house in terms of housing prices in a ascending or descending order</a:t>
            </a:r>
          </a:p>
          <a:p>
            <a:pPr marL="514350" indent="-514350">
              <a:buFont typeface="+mj-lt"/>
              <a:buAutoNum type="arabicPeriod"/>
            </a:pPr>
            <a:r>
              <a:rPr lang="en-US" sz="1800" dirty="0"/>
              <a:t>Sorted list of schools in terms of location, fees, rating and review</a:t>
            </a:r>
          </a:p>
          <a:p>
            <a:endParaRPr lang="en-US" sz="1800" dirty="0"/>
          </a:p>
        </p:txBody>
      </p:sp>
    </p:spTree>
    <p:extLst>
      <p:ext uri="{BB962C8B-B14F-4D97-AF65-F5344CB8AC3E}">
        <p14:creationId xmlns:p14="http://schemas.microsoft.com/office/powerpoint/2010/main" val="295084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5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2" name="Top Left">
            <a:extLst>
              <a:ext uri="{FF2B5EF4-FFF2-40B4-BE49-F238E27FC236}">
                <a16:creationId xmlns:a16="http://schemas.microsoft.com/office/drawing/2014/main" id="{A97C5526-E5B9-4185-A5C6-455B9ABEE9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3" name="Freeform: Shape 62">
              <a:extLst>
                <a:ext uri="{FF2B5EF4-FFF2-40B4-BE49-F238E27FC236}">
                  <a16:creationId xmlns:a16="http://schemas.microsoft.com/office/drawing/2014/main" id="{32618F2D-150A-4462-AA3E-0DCDD0557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4" name="Freeform: Shape 63">
              <a:extLst>
                <a:ext uri="{FF2B5EF4-FFF2-40B4-BE49-F238E27FC236}">
                  <a16:creationId xmlns:a16="http://schemas.microsoft.com/office/drawing/2014/main" id="{0283139B-883B-4734-8A26-BC623F91A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BFCB3D8-7588-4755-B29B-5F97290D7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EF46A7B4-02F2-4C37-8C5E-6D825E95D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B9D6B09A-3EDF-421A-AE6D-76FEFB45C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C20CF77B-DB97-4B8D-9400-E4E8ED6B0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EEEE768-C64B-4296-8921-8D9F342AF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399A0EBB-E594-42E3-9628-D6F0E625D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AE2C410D-5038-5545-812E-6A84DD668B7C}"/>
              </a:ext>
            </a:extLst>
          </p:cNvPr>
          <p:cNvSpPr>
            <a:spLocks noGrp="1"/>
          </p:cNvSpPr>
          <p:nvPr>
            <p:ph type="title"/>
          </p:nvPr>
        </p:nvSpPr>
        <p:spPr>
          <a:xfrm>
            <a:off x="1198181" y="559813"/>
            <a:ext cx="9988166" cy="1664573"/>
          </a:xfrm>
        </p:spPr>
        <p:txBody>
          <a:bodyPr>
            <a:normAutofit/>
          </a:bodyPr>
          <a:lstStyle/>
          <a:p>
            <a:r>
              <a:rPr lang="en-US" dirty="0"/>
              <a:t>Introduction</a:t>
            </a:r>
          </a:p>
        </p:txBody>
      </p:sp>
      <p:grpSp>
        <p:nvGrpSpPr>
          <p:cNvPr id="72" name="Bottom Right">
            <a:extLst>
              <a:ext uri="{FF2B5EF4-FFF2-40B4-BE49-F238E27FC236}">
                <a16:creationId xmlns:a16="http://schemas.microsoft.com/office/drawing/2014/main" id="{92EC3874-05DD-47EE-9CA4-F0534A9468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3" name="Freeform: Shape 72">
              <a:extLst>
                <a:ext uri="{FF2B5EF4-FFF2-40B4-BE49-F238E27FC236}">
                  <a16:creationId xmlns:a16="http://schemas.microsoft.com/office/drawing/2014/main" id="{170FD15C-3AF3-48D2-BB71-1E8F0EA5D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4" name="Graphic 157">
              <a:extLst>
                <a:ext uri="{FF2B5EF4-FFF2-40B4-BE49-F238E27FC236}">
                  <a16:creationId xmlns:a16="http://schemas.microsoft.com/office/drawing/2014/main" id="{4E831CDE-CEE1-496B-AEDB-FB2A196FCA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6" name="Freeform: Shape 75">
                <a:extLst>
                  <a:ext uri="{FF2B5EF4-FFF2-40B4-BE49-F238E27FC236}">
                    <a16:creationId xmlns:a16="http://schemas.microsoft.com/office/drawing/2014/main" id="{93AA54E4-E5E3-435E-8667-AE6F80B5A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9585BA2-83E2-46ED-B377-86D4F1655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C15FDA69-033D-45F7-8CB5-4BC51040E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8307457-2BDD-4E1B-86B0-0B11C1B14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ABE53357-59FC-47FD-A904-1DDBC0E1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1DC07FFC-92FC-4B86-91D7-44BD070FB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DA817E7-2BA6-4DDA-A9BE-B3CE938B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5" name="Freeform: Shape 74">
              <a:extLst>
                <a:ext uri="{FF2B5EF4-FFF2-40B4-BE49-F238E27FC236}">
                  <a16:creationId xmlns:a16="http://schemas.microsoft.com/office/drawing/2014/main" id="{C6A443FE-CA29-481D-BD91-3440C734B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618E85B-B42F-8C49-AE36-0FA94A858305}"/>
              </a:ext>
            </a:extLst>
          </p:cNvPr>
          <p:cNvSpPr>
            <a:spLocks noGrp="1"/>
          </p:cNvSpPr>
          <p:nvPr>
            <p:ph idx="1"/>
          </p:nvPr>
        </p:nvSpPr>
        <p:spPr>
          <a:xfrm>
            <a:off x="1185754" y="2384474"/>
            <a:ext cx="9987523" cy="3728613"/>
          </a:xfrm>
        </p:spPr>
        <p:txBody>
          <a:bodyPr>
            <a:normAutofit/>
          </a:bodyPr>
          <a:lstStyle/>
          <a:p>
            <a:r>
              <a:rPr lang="en-US" sz="1800" dirty="0"/>
              <a:t>This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1800"/>
              <a:t>freash</a:t>
            </a:r>
            <a:r>
              <a:rPr lang="en-US" sz="1800" dirty="0"/>
              <a:t> and waste water and excrement conveyed in sewers and recreational facilities.</a:t>
            </a:r>
          </a:p>
          <a:p>
            <a:r>
              <a:rPr lang="en-US" sz="1800" dirty="0"/>
              <a:t>It will help people to get awareness of the area and neighborhood before moving to a new city, state, country or place for their work or to start a new fresh life.</a:t>
            </a:r>
          </a:p>
          <a:p>
            <a:endParaRPr lang="en-US" sz="1800" dirty="0"/>
          </a:p>
        </p:txBody>
      </p:sp>
    </p:spTree>
    <p:extLst>
      <p:ext uri="{BB962C8B-B14F-4D97-AF65-F5344CB8AC3E}">
        <p14:creationId xmlns:p14="http://schemas.microsoft.com/office/powerpoint/2010/main" val="61577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8"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2829D1D1-FDC8-1843-BDB0-925BB182B626}"/>
              </a:ext>
            </a:extLst>
          </p:cNvPr>
          <p:cNvSpPr>
            <a:spLocks noGrp="1"/>
          </p:cNvSpPr>
          <p:nvPr>
            <p:ph type="title"/>
          </p:nvPr>
        </p:nvSpPr>
        <p:spPr>
          <a:xfrm>
            <a:off x="1198181" y="559813"/>
            <a:ext cx="8403019" cy="1664573"/>
          </a:xfrm>
        </p:spPr>
        <p:txBody>
          <a:bodyPr>
            <a:normAutofit/>
          </a:bodyPr>
          <a:lstStyle/>
          <a:p>
            <a:r>
              <a:rPr lang="en-US"/>
              <a:t>Data</a:t>
            </a:r>
            <a:endParaRPr lang="en-US" dirty="0"/>
          </a:p>
        </p:txBody>
      </p:sp>
      <p:grpSp>
        <p:nvGrpSpPr>
          <p:cNvPr id="44"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2"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F4250698-6572-644D-A233-F1DC1609CEDC}"/>
              </a:ext>
            </a:extLst>
          </p:cNvPr>
          <p:cNvSpPr>
            <a:spLocks noGrp="1"/>
          </p:cNvSpPr>
          <p:nvPr>
            <p:ph idx="1"/>
          </p:nvPr>
        </p:nvSpPr>
        <p:spPr>
          <a:xfrm>
            <a:off x="1185755" y="2384474"/>
            <a:ext cx="8402478" cy="3728613"/>
          </a:xfrm>
        </p:spPr>
        <p:txBody>
          <a:bodyPr>
            <a:normAutofit/>
          </a:bodyPr>
          <a:lstStyle/>
          <a:p>
            <a:r>
              <a:rPr lang="en-US" sz="1800" dirty="0"/>
              <a:t>We used Scarborough dataset which we scrapped from </a:t>
            </a:r>
            <a:r>
              <a:rPr lang="en-US" sz="1800" dirty="0" err="1"/>
              <a:t>wikipedia</a:t>
            </a:r>
            <a:r>
              <a:rPr lang="en-US" sz="1800" dirty="0"/>
              <a:t> on Week 3. Dataset consisting of latitude and longitude, zip codes.</a:t>
            </a:r>
          </a:p>
          <a:p>
            <a:endParaRPr lang="en-US" sz="1800" dirty="0"/>
          </a:p>
          <a:p>
            <a:r>
              <a:rPr lang="en-US" sz="1800" dirty="0"/>
              <a:t>https://</a:t>
            </a:r>
            <a:r>
              <a:rPr lang="en-US" sz="1800" dirty="0" err="1"/>
              <a:t>en.wikipedia.org</a:t>
            </a:r>
            <a:r>
              <a:rPr lang="en-US" sz="1800" dirty="0"/>
              <a:t>/wiki/</a:t>
            </a:r>
            <a:r>
              <a:rPr lang="en-US" sz="1800" dirty="0" err="1"/>
              <a:t>List_of_postal_codes_of_Canada:_M</a:t>
            </a:r>
            <a:endParaRPr lang="en-US" sz="1800" dirty="0"/>
          </a:p>
        </p:txBody>
      </p:sp>
    </p:spTree>
    <p:extLst>
      <p:ext uri="{BB962C8B-B14F-4D97-AF65-F5344CB8AC3E}">
        <p14:creationId xmlns:p14="http://schemas.microsoft.com/office/powerpoint/2010/main" val="1878034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3C8D8063-4ED3-B441-B43A-C03076F4915D}"/>
              </a:ext>
            </a:extLst>
          </p:cNvPr>
          <p:cNvSpPr>
            <a:spLocks noGrp="1"/>
          </p:cNvSpPr>
          <p:nvPr>
            <p:ph type="title"/>
          </p:nvPr>
        </p:nvSpPr>
        <p:spPr>
          <a:xfrm>
            <a:off x="1198181" y="559813"/>
            <a:ext cx="8403019" cy="1664573"/>
          </a:xfrm>
        </p:spPr>
        <p:txBody>
          <a:bodyPr>
            <a:normAutofit/>
          </a:bodyPr>
          <a:lstStyle/>
          <a:p>
            <a:r>
              <a:rPr lang="en-US" dirty="0"/>
              <a:t>Foursquare API Data</a:t>
            </a:r>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889EEFE5-20B4-D347-8222-4C0AA8DD6C02}"/>
              </a:ext>
            </a:extLst>
          </p:cNvPr>
          <p:cNvSpPr>
            <a:spLocks noGrp="1"/>
          </p:cNvSpPr>
          <p:nvPr>
            <p:ph idx="1"/>
          </p:nvPr>
        </p:nvSpPr>
        <p:spPr>
          <a:xfrm>
            <a:off x="1185755" y="2384474"/>
            <a:ext cx="8402478" cy="3728613"/>
          </a:xfrm>
        </p:spPr>
        <p:txBody>
          <a:bodyPr>
            <a:normAutofit/>
          </a:bodyPr>
          <a:lstStyle/>
          <a:p>
            <a:r>
              <a:rPr lang="en-US" sz="1800" dirty="0"/>
              <a:t>We will need data about different venues in different neighborhoods of that specific borough. In order to gain that information we will use "Foursquare" locational information. </a:t>
            </a:r>
          </a:p>
          <a:p>
            <a:r>
              <a:rPr lang="en-US" sz="1800" dirty="0"/>
              <a:t>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US" sz="1800" dirty="0"/>
              <a:t>After finding the list of neighborhoods, we then connect to the Foursquare API to gather information about venues inside each and every neighborhood. For each neighborhood, we have chosen the radius to be 100 meter.</a:t>
            </a:r>
          </a:p>
          <a:p>
            <a:endParaRPr lang="en-US" sz="1800" dirty="0"/>
          </a:p>
        </p:txBody>
      </p:sp>
    </p:spTree>
    <p:extLst>
      <p:ext uri="{BB962C8B-B14F-4D97-AF65-F5344CB8AC3E}">
        <p14:creationId xmlns:p14="http://schemas.microsoft.com/office/powerpoint/2010/main" val="257619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4F5F21DD-7C49-7948-B7C5-702D14956532}"/>
              </a:ext>
            </a:extLst>
          </p:cNvPr>
          <p:cNvSpPr>
            <a:spLocks noGrp="1"/>
          </p:cNvSpPr>
          <p:nvPr>
            <p:ph type="title"/>
          </p:nvPr>
        </p:nvSpPr>
        <p:spPr>
          <a:xfrm>
            <a:off x="1198181" y="559813"/>
            <a:ext cx="8403019" cy="1664573"/>
          </a:xfrm>
        </p:spPr>
        <p:txBody>
          <a:bodyPr>
            <a:normAutofit/>
          </a:bodyPr>
          <a:lstStyle/>
          <a:p>
            <a:r>
              <a:rPr lang="en-US" dirty="0"/>
              <a:t>Data Retrieved from Foursquare</a:t>
            </a:r>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2B09254E-09A8-E84B-B95B-6EFF0948757F}"/>
              </a:ext>
            </a:extLst>
          </p:cNvPr>
          <p:cNvSpPr>
            <a:spLocks noGrp="1"/>
          </p:cNvSpPr>
          <p:nvPr>
            <p:ph idx="1"/>
          </p:nvPr>
        </p:nvSpPr>
        <p:spPr>
          <a:xfrm>
            <a:off x="1185755" y="2384474"/>
            <a:ext cx="8402478" cy="3728613"/>
          </a:xfrm>
        </p:spPr>
        <p:txBody>
          <a:bodyPr>
            <a:normAutofit/>
          </a:bodyPr>
          <a:lstStyle/>
          <a:p>
            <a:pPr>
              <a:lnSpc>
                <a:spcPct val="100000"/>
              </a:lnSpc>
            </a:pPr>
            <a:r>
              <a:rPr lang="en-US" sz="1500" dirty="0"/>
              <a:t>The data retrieved from Foursquare contained information of venues within a specified distance of the longitude and latitude of the postcodes. The information obtained per venue as follows:</a:t>
            </a:r>
          </a:p>
          <a:p>
            <a:pPr>
              <a:lnSpc>
                <a:spcPct val="100000"/>
              </a:lnSpc>
            </a:pPr>
            <a:r>
              <a:rPr lang="en-US" sz="1500" dirty="0"/>
              <a:t>Neighborhood</a:t>
            </a:r>
          </a:p>
          <a:p>
            <a:pPr>
              <a:lnSpc>
                <a:spcPct val="100000"/>
              </a:lnSpc>
            </a:pPr>
            <a:r>
              <a:rPr lang="en-US" sz="1500" dirty="0"/>
              <a:t>Neighborhood Latitude</a:t>
            </a:r>
          </a:p>
          <a:p>
            <a:pPr>
              <a:lnSpc>
                <a:spcPct val="100000"/>
              </a:lnSpc>
            </a:pPr>
            <a:r>
              <a:rPr lang="en-US" sz="1500" dirty="0"/>
              <a:t>Neighborhood Longitude</a:t>
            </a:r>
          </a:p>
          <a:p>
            <a:pPr>
              <a:lnSpc>
                <a:spcPct val="100000"/>
              </a:lnSpc>
            </a:pPr>
            <a:r>
              <a:rPr lang="en-US" sz="1500" dirty="0"/>
              <a:t>Venue</a:t>
            </a:r>
          </a:p>
          <a:p>
            <a:pPr>
              <a:lnSpc>
                <a:spcPct val="100000"/>
              </a:lnSpc>
            </a:pPr>
            <a:r>
              <a:rPr lang="en-US" sz="1500" dirty="0"/>
              <a:t>Name of the venue e.g. the name of a store or restaurant</a:t>
            </a:r>
          </a:p>
          <a:p>
            <a:pPr>
              <a:lnSpc>
                <a:spcPct val="100000"/>
              </a:lnSpc>
            </a:pPr>
            <a:r>
              <a:rPr lang="en-US" sz="1500" dirty="0"/>
              <a:t>Venue Latitude</a:t>
            </a:r>
          </a:p>
          <a:p>
            <a:pPr>
              <a:lnSpc>
                <a:spcPct val="100000"/>
              </a:lnSpc>
            </a:pPr>
            <a:r>
              <a:rPr lang="en-US" sz="1500" dirty="0"/>
              <a:t>Venue Longitude</a:t>
            </a:r>
          </a:p>
          <a:p>
            <a:pPr>
              <a:lnSpc>
                <a:spcPct val="100000"/>
              </a:lnSpc>
            </a:pPr>
            <a:r>
              <a:rPr lang="en-US" sz="1500" dirty="0"/>
              <a:t>Venue Category</a:t>
            </a:r>
          </a:p>
          <a:p>
            <a:pPr>
              <a:lnSpc>
                <a:spcPct val="100000"/>
              </a:lnSpc>
            </a:pPr>
            <a:endParaRPr lang="en-US" sz="1500" dirty="0"/>
          </a:p>
        </p:txBody>
      </p:sp>
    </p:spTree>
    <p:extLst>
      <p:ext uri="{BB962C8B-B14F-4D97-AF65-F5344CB8AC3E}">
        <p14:creationId xmlns:p14="http://schemas.microsoft.com/office/powerpoint/2010/main" val="396047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Map&#10;&#10;Description automatically generated">
            <a:extLst>
              <a:ext uri="{FF2B5EF4-FFF2-40B4-BE49-F238E27FC236}">
                <a16:creationId xmlns:a16="http://schemas.microsoft.com/office/drawing/2014/main" id="{4183D29B-5D8D-FA43-9DC8-5BAD5FB4A5E3}"/>
              </a:ext>
            </a:extLst>
          </p:cNvPr>
          <p:cNvPicPr>
            <a:picLocks noGrp="1" noChangeAspect="1"/>
          </p:cNvPicPr>
          <p:nvPr>
            <p:ph idx="1"/>
          </p:nvPr>
        </p:nvPicPr>
        <p:blipFill rotWithShape="1">
          <a:blip r:embed="rId2">
            <a:alphaModFix/>
          </a:blip>
          <a:srcRect t="7403" r="-1" b="-1"/>
          <a:stretch/>
        </p:blipFill>
        <p:spPr>
          <a:xfrm>
            <a:off x="20" y="10"/>
            <a:ext cx="12188932" cy="6856614"/>
          </a:xfrm>
          <a:prstGeom prst="rect">
            <a:avLst/>
          </a:prstGeom>
        </p:spPr>
      </p:pic>
      <p:sp>
        <p:nvSpPr>
          <p:cNvPr id="40" name="Rectangle 39">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D197C-3DC3-8C40-8FFB-98427AD642AD}"/>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sz="5400" kern="1200">
                <a:solidFill>
                  <a:srgbClr val="FFFFFF"/>
                </a:solidFill>
                <a:latin typeface="+mj-lt"/>
                <a:ea typeface="+mj-ea"/>
                <a:cs typeface="+mj-cs"/>
              </a:rPr>
              <a:t>Map of Scarborough </a:t>
            </a:r>
          </a:p>
        </p:txBody>
      </p:sp>
      <p:grpSp>
        <p:nvGrpSpPr>
          <p:cNvPr id="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0045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8"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A689DED3-7C21-6F40-9A93-2EDEF40705D0}"/>
              </a:ext>
            </a:extLst>
          </p:cNvPr>
          <p:cNvSpPr>
            <a:spLocks noGrp="1"/>
          </p:cNvSpPr>
          <p:nvPr>
            <p:ph type="title"/>
          </p:nvPr>
        </p:nvSpPr>
        <p:spPr>
          <a:xfrm>
            <a:off x="1198181" y="559813"/>
            <a:ext cx="8403019" cy="1664573"/>
          </a:xfrm>
        </p:spPr>
        <p:txBody>
          <a:bodyPr>
            <a:normAutofit/>
          </a:bodyPr>
          <a:lstStyle/>
          <a:p>
            <a:r>
              <a:rPr lang="en-US" dirty="0"/>
              <a:t>Methodology</a:t>
            </a:r>
          </a:p>
        </p:txBody>
      </p:sp>
      <p:grpSp>
        <p:nvGrpSpPr>
          <p:cNvPr id="44"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2"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FA44ED07-425E-5142-A8B2-51518C0EE0CF}"/>
              </a:ext>
            </a:extLst>
          </p:cNvPr>
          <p:cNvSpPr>
            <a:spLocks noGrp="1"/>
          </p:cNvSpPr>
          <p:nvPr>
            <p:ph idx="1"/>
          </p:nvPr>
        </p:nvSpPr>
        <p:spPr>
          <a:xfrm>
            <a:off x="1185755" y="2384474"/>
            <a:ext cx="8402478" cy="3728613"/>
          </a:xfrm>
        </p:spPr>
        <p:txBody>
          <a:bodyPr>
            <a:normAutofit/>
          </a:bodyPr>
          <a:lstStyle/>
          <a:p>
            <a:r>
              <a:rPr lang="en-US" sz="1800"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p>
        </p:txBody>
      </p:sp>
    </p:spTree>
    <p:extLst>
      <p:ext uri="{BB962C8B-B14F-4D97-AF65-F5344CB8AC3E}">
        <p14:creationId xmlns:p14="http://schemas.microsoft.com/office/powerpoint/2010/main" val="2796642471"/>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2</TotalTime>
  <Words>652</Words>
  <Application>Microsoft Macintosh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AvenirNext LT Pro Medium</vt:lpstr>
      <vt:lpstr>Rockwell</vt:lpstr>
      <vt:lpstr>Segoe UI</vt:lpstr>
      <vt:lpstr>ExploreVTI</vt:lpstr>
      <vt:lpstr>The Battle of Neighborhoods Finding a Better Place in Scarborough, Toronto </vt:lpstr>
      <vt:lpstr>Purpose</vt:lpstr>
      <vt:lpstr>Problem Description</vt:lpstr>
      <vt:lpstr>Introduction</vt:lpstr>
      <vt:lpstr>Data</vt:lpstr>
      <vt:lpstr>Foursquare API Data</vt:lpstr>
      <vt:lpstr>Data Retrieved from Foursquare</vt:lpstr>
      <vt:lpstr>Map of Scarborough </vt:lpstr>
      <vt:lpstr>Methodology</vt:lpstr>
      <vt:lpstr>Using K-Means Clustering Approach Data</vt:lpstr>
      <vt:lpstr>Results (Map of Clusters in Scarborough)</vt:lpstr>
      <vt:lpstr>Average Housing Price by Clusters in Scarborough</vt:lpstr>
      <vt:lpstr>School Ratings by Clusters in Scarborough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Finding a Better Place in Scarborough, Toronto </dc:title>
  <dc:creator>Kandula, Vinai Krishna</dc:creator>
  <cp:lastModifiedBy>Kandula, Vinai Krishna</cp:lastModifiedBy>
  <cp:revision>1</cp:revision>
  <dcterms:created xsi:type="dcterms:W3CDTF">2021-01-03T19:35:06Z</dcterms:created>
  <dcterms:modified xsi:type="dcterms:W3CDTF">2021-01-03T19:37:15Z</dcterms:modified>
</cp:coreProperties>
</file>